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479" r:id="rId16"/>
    <p:sldId id="493" r:id="rId17"/>
    <p:sldId id="489" r:id="rId18"/>
    <p:sldId id="511" r:id="rId19"/>
    <p:sldId id="505" r:id="rId20"/>
    <p:sldId id="506" r:id="rId21"/>
    <p:sldId id="507" r:id="rId22"/>
    <p:sldId id="508" r:id="rId23"/>
    <p:sldId id="269" r:id="rId24"/>
    <p:sldId id="510" r:id="rId25"/>
    <p:sldId id="512" r:id="rId26"/>
    <p:sldId id="355" r:id="rId27"/>
    <p:sldId id="364" r:id="rId28"/>
    <p:sldId id="516" r:id="rId29"/>
    <p:sldId id="517" r:id="rId30"/>
    <p:sldId id="487" r:id="rId31"/>
    <p:sldId id="381" r:id="rId32"/>
    <p:sldId id="501" r:id="rId33"/>
    <p:sldId id="278" r:id="rId34"/>
    <p:sldId id="408" r:id="rId35"/>
    <p:sldId id="340" r:id="rId36"/>
    <p:sldId id="341" r:id="rId37"/>
    <p:sldId id="410" r:id="rId38"/>
    <p:sldId id="434" r:id="rId39"/>
    <p:sldId id="486" r:id="rId40"/>
    <p:sldId id="435" r:id="rId41"/>
    <p:sldId id="360" r:id="rId42"/>
    <p:sldId id="433" r:id="rId43"/>
    <p:sldId id="436" r:id="rId44"/>
    <p:sldId id="262" r:id="rId45"/>
    <p:sldId id="417" r:id="rId46"/>
    <p:sldId id="498" r:id="rId47"/>
    <p:sldId id="494" r:id="rId48"/>
    <p:sldId id="497" r:id="rId49"/>
    <p:sldId id="496" r:id="rId50"/>
    <p:sldId id="488" r:id="rId51"/>
    <p:sldId id="513" r:id="rId52"/>
    <p:sldId id="441" r:id="rId53"/>
    <p:sldId id="444" r:id="rId54"/>
    <p:sldId id="268" r:id="rId55"/>
    <p:sldId id="445" r:id="rId56"/>
    <p:sldId id="502" r:id="rId57"/>
    <p:sldId id="514" r:id="rId58"/>
    <p:sldId id="515" r:id="rId59"/>
    <p:sldId id="447" r:id="rId60"/>
    <p:sldId id="272" r:id="rId61"/>
    <p:sldId id="480" r:id="rId62"/>
    <p:sldId id="414" r:id="rId63"/>
    <p:sldId id="413" r:id="rId64"/>
    <p:sldId id="415" r:id="rId65"/>
    <p:sldId id="481" r:id="rId66"/>
    <p:sldId id="473" r:id="rId67"/>
    <p:sldId id="474" r:id="rId68"/>
    <p:sldId id="257" r:id="rId69"/>
    <p:sldId id="265" r:id="rId70"/>
    <p:sldId id="472" r:id="rId71"/>
    <p:sldId id="426" r:id="rId72"/>
    <p:sldId id="276" r:id="rId73"/>
    <p:sldId id="291" r:id="rId74"/>
    <p:sldId id="261" r:id="rId75"/>
    <p:sldId id="523" r:id="rId76"/>
    <p:sldId id="448" r:id="rId77"/>
    <p:sldId id="260" r:id="rId78"/>
    <p:sldId id="258" r:id="rId79"/>
    <p:sldId id="259" r:id="rId80"/>
    <p:sldId id="520" r:id="rId81"/>
    <p:sldId id="521" r:id="rId82"/>
    <p:sldId id="522" r:id="rId83"/>
    <p:sldId id="519" r:id="rId84"/>
    <p:sldId id="295" r:id="rId85"/>
    <p:sldId id="363" r:id="rId86"/>
    <p:sldId id="451" r:id="rId87"/>
    <p:sldId id="428" r:id="rId88"/>
    <p:sldId id="452" r:id="rId89"/>
    <p:sldId id="412" r:id="rId90"/>
    <p:sldId id="411" r:id="rId91"/>
    <p:sldId id="449" r:id="rId92"/>
    <p:sldId id="450" r:id="rId93"/>
    <p:sldId id="482" r:id="rId94"/>
    <p:sldId id="429" r:id="rId95"/>
    <p:sldId id="453" r:id="rId96"/>
    <p:sldId id="454" r:id="rId97"/>
    <p:sldId id="282" r:id="rId98"/>
    <p:sldId id="455" r:id="rId99"/>
    <p:sldId id="456" r:id="rId100"/>
    <p:sldId id="458" r:id="rId101"/>
    <p:sldId id="457" r:id="rId102"/>
    <p:sldId id="463" r:id="rId103"/>
    <p:sldId id="284" r:id="rId104"/>
    <p:sldId id="459" r:id="rId105"/>
    <p:sldId id="460" r:id="rId106"/>
    <p:sldId id="464" r:id="rId107"/>
    <p:sldId id="287" r:id="rId108"/>
    <p:sldId id="461" r:id="rId109"/>
    <p:sldId id="462" r:id="rId110"/>
    <p:sldId id="465" r:id="rId111"/>
    <p:sldId id="290" r:id="rId112"/>
    <p:sldId id="293" r:id="rId113"/>
    <p:sldId id="483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83A"/>
    <a:srgbClr val="76C65A"/>
    <a:srgbClr val="B40000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6405"/>
  </p:normalViewPr>
  <p:slideViewPr>
    <p:cSldViewPr>
      <p:cViewPr varScale="1">
        <p:scale>
          <a:sx n="55" d="100"/>
          <a:sy n="55" d="100"/>
        </p:scale>
        <p:origin x="44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2.github.io/nonmem2rx/index.html" TargetMode="External"/><Relationship Id="rId2" Type="http://schemas.openxmlformats.org/officeDocument/2006/relationships/hyperlink" Target="https://cran.r-project.org/web/packages/babelmixr2/index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uupharmacometrics.github.io/xpos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nlmixr2 Course Uppsala 2024 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Max Taubert, </a:t>
            </a:r>
            <a:br>
              <a:rPr lang="en-GB" sz="2400">
                <a:solidFill>
                  <a:srgbClr val="1F497D">
                    <a:lumMod val="50000"/>
                  </a:srgbClr>
                </a:solidFill>
              </a:rPr>
            </a:b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Theo Papathanasiou, Justin Wilkins, John Harrold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rxode2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39334-BCC1-3290-B839-A4D86898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8" y="1428471"/>
            <a:ext cx="931675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F46BC-9F3E-A937-93F2-A6C3B872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3708"/>
            <a:ext cx="10657184" cy="5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17224" cy="985909"/>
          </a:xfrm>
        </p:spPr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A1B5F-7A25-8A56-D9AD-8C691E4F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4349"/>
            <a:ext cx="10563422" cy="50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AE509-0F69-F2D4-5E2A-41C5429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66134"/>
            <a:ext cx="11014941" cy="52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session VI: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PKPD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in Uppsala_6.R to run the sequential or one of the simultaneous PKPD analyses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I: rxode2 simulations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in Uppsala_1.R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plots to get a feel of the data</a:t>
            </a:r>
          </a:p>
          <a:p>
            <a:r>
              <a:rPr lang="en-GB"/>
              <a:t>Additional </a:t>
            </a:r>
            <a:r>
              <a:rPr lang="en-GB" err="1"/>
              <a:t>xgxr</a:t>
            </a:r>
            <a:r>
              <a:rPr lang="en-GB"/>
              <a:t> functionality to improve and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warfarin data file: a simple </a:t>
            </a:r>
            <a:r>
              <a:rPr lang="en-GB" dirty="0" err="1"/>
              <a:t>ggplot</a:t>
            </a:r>
            <a:r>
              <a:rPr lang="en-GB" dirty="0"/>
              <a:t> to provide an impression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AAB-592D-F45B-1118-4BC3EBE19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8375-BD7A-B366-9363-BA4B0BC9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Change the x-axis from hours to days and add a proper label using the </a:t>
            </a:r>
            <a:r>
              <a:rPr lang="en-US" sz="2000" err="1"/>
              <a:t>xgx</a:t>
            </a:r>
            <a:r>
              <a:rPr lang="en-US" sz="2000"/>
              <a:t> helper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xgx_scale_x_time_units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units_dataset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"hours",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units_plot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"days")</a:t>
            </a:r>
            <a:r>
              <a:rPr lang="en-US" sz="2000"/>
              <a:t>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2B71E-A0BF-C72F-0F14-44E19540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9923-C205-FF80-E2B9-D01F9161E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E5B-B68E-DE92-8E90-A61D96427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311C-E9F7-3A86-C737-9EAA2CD1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set has two types of profiles…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4BEAA-5A58-39E5-8798-388835267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950C-A106-AA37-C582-D6F33D5A8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3C56D-3471-9400-611B-F14092E7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rxode2 simulation</a:t>
            </a:r>
          </a:p>
          <a:p>
            <a:r>
              <a:rPr lang="en-GB" dirty="0"/>
              <a:t>Introduction to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and parameter estimation</a:t>
            </a:r>
          </a:p>
          <a:p>
            <a:r>
              <a:rPr lang="en-GB" dirty="0"/>
              <a:t>Hands on with the warfarin PK models (part 1)</a:t>
            </a:r>
          </a:p>
          <a:p>
            <a:r>
              <a:rPr lang="en-GB" dirty="0"/>
              <a:t>Advanced capabilities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endParaRPr lang="en-GB" dirty="0"/>
          </a:p>
          <a:p>
            <a:r>
              <a:rPr lang="en-GB" dirty="0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9D39-A0D7-272F-5890-00DD80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...but you can also group by rich day 1 and sparse later days...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4597-1249-1680-ACAC-ECE536948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4A0-CDAF-305D-496D-AA4B0453E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9AB2-32EC-F434-FDE7-7B3C5322C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E929-37BF-BC34-3AD1-2BC4D34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Switch to semi-log scale using xgx helper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xgx_scale_y_log10()</a:t>
            </a:r>
            <a:r>
              <a:rPr lang="en-US" sz="2000"/>
              <a:t>
Any clues to what model we should use?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0602D-BE4A-C66C-5841-CE194D779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13DD-8102-0C7D-7FF9-977EFBBD1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7A67-DD8E-3B30-2E1D-F68EA979F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83F7-9DDD-8A7D-8185-3876D337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xgx can also add nice summary information if data has nominal times: </a:t>
            </a:r>
            <a:br>
              <a:rPr lang="en-US" sz="2000"/>
            </a:br>
            <a:r>
              <a:rPr lang="en-US" sz="2000"/>
              <a:t>summaries of mean plus 95% CI</a:t>
            </a:r>
            <a:r>
              <a:rPr lang="en-US" sz="1600"/>
              <a:t>
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xgx_geom_ci(aes(x = TIME, color = NULL, group = NULL, shape = NULL), conf_level = 0.95)</a:t>
            </a: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B65A-C4C8-BEAF-40D6-2E662454BA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DBC5-B5D6-8967-E7C0-A28BEA065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0551-E426-4380-626F-797B532FC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A0B-58C5-3036-4A12-5DC421AE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078-4E7D-41C3-14CD-C0921B727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402E-550A-2DD7-CAB0-D29A71FA1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41CE-2071-226B-60C9-DD8AF7EB2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appears to be a delay in absorption…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nlmix</a:t>
            </a:r>
            <a:r>
              <a:rPr lang="en-GB" sz="5400" b="1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GB" sz="5400" b="1" baseline="30000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sz="5400" b="1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Written by </a:t>
            </a:r>
            <a:r>
              <a:rPr lang="en-GB" dirty="0" err="1"/>
              <a:t>Wenping</a:t>
            </a:r>
            <a:r>
              <a:rPr lang="en-GB" dirty="0"/>
              <a:t> Wang and Matt Fidler, and available on CRAN</a:t>
            </a:r>
            <a:r>
              <a:rPr lang="en-GB" baseline="30000" dirty="0"/>
              <a:t>1</a:t>
            </a:r>
            <a:r>
              <a:rPr lang="en-GB" dirty="0"/>
              <a:t> and GitHub</a:t>
            </a:r>
            <a:r>
              <a:rPr lang="en-GB" baseline="30000" dirty="0"/>
              <a:t>2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builds on rxode2</a:t>
            </a:r>
          </a:p>
          <a:p>
            <a:pPr lvl="1"/>
            <a:r>
              <a:rPr lang="en-GB" dirty="0"/>
              <a:t>combined with SAEM, and </a:t>
            </a:r>
            <a:r>
              <a:rPr lang="en-GB" dirty="0" err="1"/>
              <a:t>FOCEi</a:t>
            </a:r>
            <a:r>
              <a:rPr lang="en-GB" dirty="0"/>
              <a:t> estimation routines, provides an R package for parameter estimation in nonlinear mixed effect models</a:t>
            </a:r>
          </a:p>
          <a:p>
            <a:pPr lvl="1"/>
            <a:r>
              <a:rPr lang="en-GB" dirty="0"/>
              <a:t>under very active development!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completely free and open source, and does not depend on any other commercial tool such as NONMEM or </a:t>
            </a:r>
            <a:r>
              <a:rPr lang="en-GB" dirty="0" err="1"/>
              <a:t>Monolix</a:t>
            </a:r>
            <a:endParaRPr lang="en-GB" dirty="0"/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provides an efficient and versatile way to specify </a:t>
            </a:r>
            <a:r>
              <a:rPr lang="en-GB" dirty="0" err="1"/>
              <a:t>pharmacometric</a:t>
            </a:r>
            <a:r>
              <a:rPr lang="en-GB" dirty="0"/>
              <a:t> models (both closed-form and ODEs) and dosing scenarios, with rapid execution due to compilation in C 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[1] </a:t>
            </a:r>
            <a:r>
              <a:rPr lang="en-GB" sz="1200" u="sng" dirty="0">
                <a:hlinkClick r:id="rId2"/>
              </a:rPr>
              <a:t>https://cran.r-project.org/web/packages/nlmixr2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[2] </a:t>
            </a:r>
            <a:r>
              <a:rPr lang="en-GB" sz="1200" u="sng" dirty="0">
                <a:hlinkClick r:id="rId3"/>
              </a:rPr>
              <a:t>https://github.com/nlmixr2/nlmixr2</a:t>
            </a:r>
            <a:r>
              <a:rPr lang="en-GB" sz="1200" u="sng" dirty="0"/>
              <a:t>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1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2</a:t>
            </a:r>
            <a:r>
              <a:rPr lang="en-GB"/>
              <a:t> written by Justin Wilkins provides linkage to the new </a:t>
            </a:r>
            <a:r>
              <a:rPr lang="en-GB" err="1"/>
              <a:t>xpose</a:t>
            </a:r>
            <a:r>
              <a:rPr lang="en-GB"/>
              <a:t> package</a:t>
            </a:r>
            <a:r>
              <a:rPr lang="en-GB" baseline="30000"/>
              <a:t>3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4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</a:t>
            </a:r>
            <a:r>
              <a:rPr lang="en-GB" err="1"/>
              <a:t>Rtools</a:t>
            </a:r>
            <a:r>
              <a:rPr lang="en-GB"/>
              <a:t> on Windows</a:t>
            </a:r>
            <a:r>
              <a:rPr lang="en-GB" baseline="30000"/>
              <a:t>5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("nlmixr2",dependencies=TRUE)</a:t>
            </a:r>
          </a:p>
          <a:p>
            <a:r>
              <a:rPr lang="en-GB"/>
              <a:t>Documentation is available in the form of a </a:t>
            </a:r>
            <a:r>
              <a:rPr lang="en-GB" err="1"/>
              <a:t>bookdown</a:t>
            </a:r>
            <a:r>
              <a:rPr lang="en-GB"/>
              <a:t>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6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[1]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[2]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[3]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</a:t>
            </a:r>
            <a:r>
              <a:rPr lang="en-AU" sz="1300" err="1">
                <a:hlinkClick r:id="rId8"/>
              </a:rPr>
              <a:t>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[4]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[5]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[6]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has some amazing new features!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can now use NONMEM for its parameter estimation when using the babelmixr2</a:t>
            </a:r>
            <a:r>
              <a:rPr lang="en-GB" i="1" baseline="30000" dirty="0"/>
              <a:t>a</a:t>
            </a:r>
            <a:r>
              <a:rPr lang="en-GB" dirty="0"/>
              <a:t> package</a:t>
            </a:r>
          </a:p>
          <a:p>
            <a:r>
              <a:rPr lang="en-GB" dirty="0"/>
              <a:t>Additionally, babelmixr2 can use the PKNCA package to provide starting values for PK analysis when rich profiles are available, and can keep track of units</a:t>
            </a:r>
          </a:p>
          <a:p>
            <a:r>
              <a:rPr lang="en-GB" dirty="0"/>
              <a:t>The nonmem2rx</a:t>
            </a:r>
            <a:r>
              <a:rPr lang="en-GB" i="1" baseline="30000" dirty="0"/>
              <a:t>b</a:t>
            </a:r>
            <a:r>
              <a:rPr lang="en-GB" dirty="0"/>
              <a:t> package allows reading in of NONMEM output and translation of NONMEM models (with a single epsilon error component) 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objects</a:t>
            </a:r>
          </a:p>
          <a:p>
            <a:r>
              <a:rPr lang="en-GB" dirty="0"/>
              <a:t>This allows checking of NONMEM models, additional calculation of covariance matrices where NONMEM failed,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functionality like creation of VPCs and smooth predicted individual profiles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</a:t>
            </a:r>
            <a:r>
              <a:rPr lang="en-GB" sz="1200" i="1" dirty="0"/>
              <a:t>a</a:t>
            </a:r>
            <a:r>
              <a:rPr lang="en-GB" sz="1200" dirty="0"/>
              <a:t>] </a:t>
            </a:r>
            <a:r>
              <a:rPr lang="en-GB" sz="1200" u="sng" dirty="0">
                <a:hlinkClick r:id="rId2"/>
              </a:rPr>
              <a:t>https://cran.r-project.org/web/packages/babelmixr2/index.html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</a:t>
            </a:r>
            <a:r>
              <a:rPr lang="en-GB" sz="1200" i="1" dirty="0"/>
              <a:t>b</a:t>
            </a:r>
            <a:r>
              <a:rPr lang="en-GB" sz="1200" dirty="0"/>
              <a:t>] </a:t>
            </a:r>
            <a:r>
              <a:rPr lang="en-GB" sz="1200" u="sng" dirty="0">
                <a:hlinkClick r:id="rId3"/>
              </a:rPr>
              <a:t>https://nlmixr2.github.io/nonmem2rx/index.html</a:t>
            </a:r>
            <a:r>
              <a:rPr lang="en-GB" sz="1200" u="sng" dirty="0"/>
              <a:t> 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, and described in a tutorial in CPT:PSP</a:t>
            </a:r>
            <a:r>
              <a:rPr lang="en-GB" baseline="30000"/>
              <a:t>3</a:t>
            </a:r>
            <a:r>
              <a:rPr lang="en-GB"/>
              <a:t> and with online documentation</a:t>
            </a:r>
            <a:r>
              <a:rPr lang="en-GB" baseline="30000"/>
              <a:t>4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[1]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[2]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[3] Wang W et al. CPT:PSP (2016) 5, 3–10. </a:t>
            </a:r>
          </a:p>
          <a:p>
            <a:pPr marL="0" indent="0">
              <a:buNone/>
            </a:pPr>
            <a:r>
              <a:rPr lang="nl-NL" sz="1400"/>
              <a:t>[4]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Publication in CPT:PSP: </a:t>
            </a:r>
            <a:r>
              <a:rPr lang="en-GB" sz="2400" i="1" dirty="0"/>
              <a:t>Performance of the SAEM and FOCEI algorithms in the open-source non-linear mixed effect modelling tool nlmixr</a:t>
            </a:r>
            <a:r>
              <a:rPr lang="en-GB" sz="2400" i="1" baseline="30000" dirty="0"/>
              <a:t>1</a:t>
            </a:r>
          </a:p>
          <a:p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</a:t>
            </a:r>
            <a:r>
              <a:rPr lang="en-GB" sz="2400" dirty="0" err="1"/>
              <a:t>FOCEi</a:t>
            </a:r>
            <a:r>
              <a:rPr lang="en-GB" sz="2400" dirty="0"/>
              <a:t> compared to NONMEM/</a:t>
            </a:r>
            <a:r>
              <a:rPr lang="en-GB" sz="2400" dirty="0" err="1"/>
              <a:t>FOCEi</a:t>
            </a:r>
            <a:endParaRPr lang="en-GB" sz="2400" dirty="0"/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/SAEM compared to </a:t>
            </a:r>
            <a:r>
              <a:rPr lang="en-GB" sz="2400" dirty="0" err="1"/>
              <a:t>Monolix</a:t>
            </a:r>
            <a:r>
              <a:rPr lang="en-GB" sz="2400" dirty="0"/>
              <a:t>/SAEM</a:t>
            </a:r>
          </a:p>
          <a:p>
            <a:endParaRPr lang="en-GB" sz="2400" dirty="0"/>
          </a:p>
          <a:p>
            <a:r>
              <a:rPr lang="en-GB" sz="2400" dirty="0"/>
              <a:t>Repeated sparse data sets for a single model</a:t>
            </a:r>
          </a:p>
          <a:p>
            <a:r>
              <a:rPr lang="en-GB" sz="2400" dirty="0"/>
              <a:t>A wide range of models and inputs using single rich data sets </a:t>
            </a:r>
          </a:p>
          <a:p>
            <a:endParaRPr lang="en-GB" dirty="0"/>
          </a:p>
          <a:p>
            <a:r>
              <a:rPr lang="en-GB" sz="2400" dirty="0"/>
              <a:t>Results for both </a:t>
            </a:r>
            <a:r>
              <a:rPr lang="en-GB" sz="2400" dirty="0" err="1"/>
              <a:t>FOCEi</a:t>
            </a:r>
            <a:r>
              <a:rPr lang="en-GB" sz="2400" dirty="0"/>
              <a:t> and SAEM are perfectly comparable to NONMEM and </a:t>
            </a:r>
            <a:r>
              <a:rPr lang="en-GB" sz="2400" dirty="0" err="1"/>
              <a:t>Monolix</a:t>
            </a: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[1] </a:t>
            </a:r>
            <a:r>
              <a:rPr lang="en-GB" sz="1400" dirty="0">
                <a:hlinkClick r:id="rId2"/>
              </a:rPr>
              <a:t>https://ascpt.onlinelibrary.wiley.com/doi/10.1002/psp4.12471</a:t>
            </a:r>
            <a:r>
              <a:rPr lang="en-GB" sz="1400" dirty="0"/>
              <a:t> </a:t>
            </a:r>
            <a:endParaRPr lang="en-GB" sz="1400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nlmix</a:t>
            </a: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4280-051C-0A7F-7DF0-90FC3478B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29"/>
          <a:stretch/>
        </p:blipFill>
        <p:spPr>
          <a:xfrm>
            <a:off x="1151450" y="2163180"/>
            <a:ext cx="7878274" cy="2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AF0-B531-DFDE-BC68-0D599ECD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0" y="1916832"/>
            <a:ext cx="486795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minimisation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F01C1-7841-6481-25C1-942FE1EBB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9"/>
          <a:stretch/>
        </p:blipFill>
        <p:spPr>
          <a:xfrm>
            <a:off x="668461" y="1075996"/>
            <a:ext cx="1037502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34CDB1-8493-F33A-1348-6F12952A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52"/>
          <a:stretch/>
        </p:blipFill>
        <p:spPr>
          <a:xfrm>
            <a:off x="696979" y="1378118"/>
            <a:ext cx="10343571" cy="4706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5DF5CC-3CF3-4D8D-A159-8499C215DC5E}"/>
              </a:ext>
            </a:extLst>
          </p:cNvPr>
          <p:cNvSpPr/>
          <p:nvPr/>
        </p:nvSpPr>
        <p:spPr>
          <a:xfrm>
            <a:off x="1151450" y="2996952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A40AD-B9BA-45FB-AC99-4BD4112CFDB3}"/>
              </a:ext>
            </a:extLst>
          </p:cNvPr>
          <p:cNvSpPr/>
          <p:nvPr/>
        </p:nvSpPr>
        <p:spPr>
          <a:xfrm>
            <a:off x="5015880" y="2996952"/>
            <a:ext cx="2016224" cy="9859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6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"fitOne.comp.KA.solved_S.Rdata"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E818B-DCEA-4DED-9A3F-F28471A4C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1CB73-35B9-87E9-2DBB-E9B2F9BC1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87" y="2148887"/>
            <a:ext cx="4329898" cy="4329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linked to Ben </a:t>
            </a:r>
            <a:r>
              <a:rPr lang="en-GB" dirty="0" err="1"/>
              <a:t>Guiastrennec's</a:t>
            </a:r>
            <a:r>
              <a:rPr lang="en-GB" dirty="0"/>
              <a:t> </a:t>
            </a:r>
            <a:r>
              <a:rPr lang="en-GB" dirty="0" err="1"/>
              <a:t>xpose</a:t>
            </a:r>
            <a:r>
              <a:rPr lang="en-US" b="0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 dirty="0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3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object can be transformed into an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object to allow diagnostics with the new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is provided by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xpose.nlmixr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is from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xpose.nlmixr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cheatsheet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are from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</a:p>
          <a:p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3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DEC58-B009-45D6-A02F-194C22AB9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</a:t>
            </a:r>
            <a:r>
              <a:rPr lang="en-GB" err="1"/>
              <a:t>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88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A048C-8280-CBB6-FAAC-F657699E5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3" y="1488679"/>
            <a:ext cx="4986656" cy="4986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890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CF0D-2E32-46A1-A7DF-63DDD190F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II: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and diagnostics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in Uppsala_2.R to run a pre-programmed </a:t>
            </a:r>
            <a:r>
              <a:rPr lang="en-GB" dirty="0" err="1"/>
              <a:t>FOCEi</a:t>
            </a:r>
            <a:r>
              <a:rPr lang="en-GB" dirty="0"/>
              <a:t> analysis with a solved system and its diagnostics</a:t>
            </a:r>
          </a:p>
          <a:p>
            <a:endParaRPr lang="en-GB" dirty="0"/>
          </a:p>
          <a:p>
            <a:r>
              <a:rPr lang="en-GB" dirty="0"/>
              <a:t>Stop at </a:t>
            </a:r>
            <a:r>
              <a:rPr lang="en-GB" b="1" dirty="0" err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b="1" dirty="0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analysis Part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run-time 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735649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65954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fitOne.comp.KA.ODE_F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38309D-1CA5-E42D-72DD-BEFA2FB7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1" y="849086"/>
            <a:ext cx="10704003" cy="551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with ODEs and perform model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 at </a:t>
            </a:r>
            <a:r>
              <a:rPr lang="en-GB" b="1" dirty="0" err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b="1" dirty="0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analysis Part 2</a:t>
            </a:r>
          </a:p>
          <a:p>
            <a:r>
              <a:rPr lang="en-GB" dirty="0"/>
              <a:t>Examine the code in Uppsala_2.R to run a pre-programmed </a:t>
            </a:r>
            <a:r>
              <a:rPr lang="en-GB" dirty="0" err="1"/>
              <a:t>FOCEi</a:t>
            </a:r>
            <a:r>
              <a:rPr lang="en-GB" dirty="0"/>
              <a:t> analysis with ODEs</a:t>
            </a:r>
          </a:p>
          <a:p>
            <a:endParaRPr lang="en-GB" dirty="0"/>
          </a:p>
          <a:p>
            <a:r>
              <a:rPr lang="en-GB" dirty="0"/>
              <a:t>Examine the goodness of fit plots and implement alternative models for absorption (like one or more transit compartments…)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08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4DEF1-3AFB-825D-C11E-529D5716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73736"/>
            <a:ext cx="11283108" cy="5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VPC for one compartment model with a transit compartment using </a:t>
            </a:r>
            <a:r>
              <a:rPr lang="en-GB" dirty="0" err="1"/>
              <a:t>FOCEi</a:t>
            </a:r>
            <a:r>
              <a:rPr lang="en-GB" dirty="0"/>
              <a:t>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602B-389A-430D-941E-EC4BD00E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|IWRES| by time for first order absorption model with 1 transit compartment using FOCEi</a:t>
            </a:r>
            <a:br>
              <a:rPr lang="en-GB"/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9F48-4356-4D07-B493-4EC0CB555D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F9AB-3E69-4F88-A0DB-0C244D6C7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A4842-26E8-4056-A4E3-4BA50C5D8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r2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67CF6-E353-659F-2760-F88882E1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623392" y="1031742"/>
            <a:ext cx="10873208" cy="50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8E7-0226-4046-9782-F3702DF0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Comparison of |IWRESI| plots for different absorption models</a:t>
            </a:r>
            <a:br>
              <a:rPr lang="en-GB"/>
            </a:br>
            <a:r>
              <a:rPr lang="en-GB" sz="2000"/>
              <a:t>No transit compartment (left), one transit compartment (middle), 5 transit compartments (right)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E3C09-B825-405F-BEB1-0BAED9FD9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9449D-7A8C-4378-8144-9CC3ADEB3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DD73-E0E7-4899-BC19-31386026E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3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with ODEs and perform model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future reference, the code is provided in Uppsala_3.R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46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read in NONMEM output and create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 </a:t>
            </a:r>
            <a:r>
              <a:rPr lang="en-GB" sz="2400"/>
              <a:t>models to simulate and re-estimate using nonmem2rx and babelmixr2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D429-EB08-B992-D908-9C9841E0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Check to see if the NONMEM-generated PRED, IPRED and IWRES values match the values when the model is used to simulate using rxode2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B3CBA-DAC0-615C-175F-A4BCEECDB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3F1F-C58B-75ED-5CBA-E9D671D07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BCE6C-3CA2-C9A2-0D43-1D3A233EB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1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0A33-D3A9-12AF-C3F1-FCA186B7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used to simulate new regimens: four doses 12 hours apart of 100 mg using 100 subjects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8AC7C-18EF-5FE0-3A30-73599EA8F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0CF1-F138-4FA5-822B-31CD6E6A5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95369-AA60-1FC2-6341-5B0379179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8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9FF4-EB3A-4C52-5FE0-E8D870C5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Or simulate 100 studies with these NONMEM parameters to capture uncertainty in theta estimates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895F4-1745-4681-7885-2561FF4B7F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1DD3-89FF-3AB5-3F4E-F9ACA85C3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2B722-F903-1BEC-1097-8D9A2090E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4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8B4B-0523-AB93-6C3B-C2359DED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translated to an nlmixr2 object to create individual plots for instance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16A65-AABE-4269-67FE-32E834D98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E14F-D395-EB53-15C8-E6320C7510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1A353-B6F7-2F2C-9352-C2C05039E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04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rxode2 object can be translated to an nlmixr2 object to create VPCs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596D9-C147-F7BC-F499-A047261BD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IV: read in NONMEM results using nonmem2rx </a:t>
            </a:r>
            <a:r>
              <a:rPr lang="en-GB" dirty="0"/>
              <a:t>and run cool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and run the code in Uppsala_4.R to explore the amazing functionality of nonmem2rx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954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fitKA1tr5_Fph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675206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actual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AD473-845D-4378-B2AA-CE05ADDA2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'mu-referencing’</a:t>
            </a:r>
          </a:p>
          <a:p>
            <a:r>
              <a:rPr lang="en-GB"/>
              <a:t>This means that inter-individual variability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E07C-20B8-C6AA-3880-480D3DF4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9" y="980728"/>
            <a:ext cx="10728841" cy="51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a binary covariate (e.g. sex 0/1; female/males), the back-transformed estimate is a fold-change that can be re-written as a percentage change</a:t>
            </a:r>
          </a:p>
          <a:p>
            <a:r>
              <a:rPr lang="en-GB" dirty="0"/>
              <a:t>The estimated 0.404 (95%CI: -0.065/0.874) translates using 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0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exp(c(0.404, -0.065, 0.874))</a:t>
            </a:r>
          </a:p>
          <a:p>
            <a:pPr marL="0" indent="0">
              <a:buNone/>
            </a:pPr>
            <a:r>
              <a:rPr lang="en-GB" dirty="0"/>
              <a:t>	to a fold-change estimate of </a:t>
            </a:r>
            <a:br>
              <a:rPr lang="en-GB" dirty="0"/>
            </a:br>
            <a:r>
              <a:rPr lang="en-GB" dirty="0"/>
              <a:t>		1.498 (95%CI: 0.937/2.397) </a:t>
            </a:r>
          </a:p>
          <a:p>
            <a:pPr marL="0" indent="0">
              <a:buNone/>
            </a:pPr>
            <a:r>
              <a:rPr lang="en-GB" dirty="0"/>
              <a:t>	which corresponds to an increase of </a:t>
            </a:r>
            <a:br>
              <a:rPr lang="en-GB" dirty="0"/>
            </a:br>
            <a:r>
              <a:rPr lang="en-GB" dirty="0"/>
              <a:t>		49.8% (95%CI: -6.3%/140%) </a:t>
            </a:r>
          </a:p>
          <a:p>
            <a:pPr marL="0" indent="0">
              <a:buNone/>
            </a:pPr>
            <a:r>
              <a:rPr lang="en-GB" dirty="0"/>
              <a:t>	for males compared to females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output: allometric scaling ODEs using </a:t>
            </a:r>
            <a:r>
              <a:rPr lang="en-GB" dirty="0" err="1"/>
              <a:t>FOCEi</a:t>
            </a:r>
            <a:br>
              <a:rPr lang="en-GB" dirty="0"/>
            </a:br>
            <a:r>
              <a:rPr lang="en-GB" dirty="0"/>
              <a:t>Change in OFV compared to model without allometric scaling: -29.98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1E3A1-4C73-8B33-7329-A01C95E6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" y="1101140"/>
            <a:ext cx="10749782" cy="5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session V: running an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</a:t>
            </a:r>
            <a:r>
              <a:rPr lang="en-US" dirty="0" err="1"/>
              <a:t>posthoc</a:t>
            </a:r>
            <a:r>
              <a:rPr lang="en-US" dirty="0"/>
              <a:t> analysis and implementing covariates using mu-referencing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in Uppsala_5.R to run a </a:t>
            </a:r>
            <a:r>
              <a:rPr lang="en-GB" dirty="0" err="1"/>
              <a:t>posthoc</a:t>
            </a:r>
            <a:r>
              <a:rPr lang="en-GB" dirty="0"/>
              <a:t> analysis</a:t>
            </a:r>
          </a:p>
          <a:p>
            <a:r>
              <a:rPr lang="en-GB" dirty="0"/>
              <a:t>Examine the code in Uppsala_5.R to run a covariate analysis with additive on log-scale covariate implementation</a:t>
            </a:r>
          </a:p>
          <a:p>
            <a:pPr lvl="1"/>
            <a:r>
              <a:rPr lang="en-GB" dirty="0"/>
              <a:t>Binary covariate (sex)</a:t>
            </a:r>
          </a:p>
          <a:p>
            <a:pPr lvl="1"/>
            <a:r>
              <a:rPr lang="en-GB" dirty="0"/>
              <a:t>Continuous covariate (weight)</a:t>
            </a:r>
          </a:p>
          <a:p>
            <a:r>
              <a:rPr lang="en-GB" dirty="0"/>
              <a:t>Modify the allometrically scaled model with fixed exponents to examine what happens when you set them free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1.79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6370-B36E-7532-10F8-D3D1FA3D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r="-1"/>
          <a:stretch/>
        </p:blipFill>
        <p:spPr>
          <a:xfrm>
            <a:off x="695400" y="1052736"/>
            <a:ext cx="10828431" cy="53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"fitOne.comp.transit.allo_F.Rdata"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(fitOne.comp.transit.allo_F)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#Mark the PK measurements from the file to not be analysed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5488</TotalTime>
  <Words>11106</Words>
  <Application>Microsoft Office PowerPoint</Application>
  <PresentationFormat>Widescreen</PresentationFormat>
  <Paragraphs>760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2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Wingdings</vt:lpstr>
      <vt:lpstr>OccamsPresentation</vt:lpstr>
      <vt:lpstr>Simulation and parameter estimation with rxode2 and nlmixr2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Hands-on session I: rxode2 simulations</vt:lpstr>
      <vt:lpstr>Assess the data before you start analysis</vt:lpstr>
      <vt:lpstr>Our warfarin data file: a simple ggplot to provide an impression</vt:lpstr>
      <vt:lpstr>Change the x-axis from hours to days and add a proper label using the xgx helper xgx_scale_x_time_units(units_dataset = "hours", units_plot = "days")
</vt:lpstr>
      <vt:lpstr>The data set has two types of profiles…
</vt:lpstr>
      <vt:lpstr>...but you can also group by rich day 1 and sparse later days...
</vt:lpstr>
      <vt:lpstr>Switch to semi-log scale using xgx helper xgx_scale_y_log10()
Any clues to what model we should use?</vt:lpstr>
      <vt:lpstr>xgx can also add nice summary information if data has nominal times:  summaries of mean plus 95% CI
xgx_geom_ci(aes(x = TIME, color = NULL, group = NULL, shape = NULL), conf_level = 0.95)</vt:lpstr>
      <vt:lpstr>On linear scale this would result in a CI crossing zero because CIs are assumed symmetrical
</vt:lpstr>
      <vt:lpstr>...so perhaps a median and 95% of the data would be more suitable
xgx_geom_pi(aes(x = TIME, color = NULL, group = NULL, shape = NULL)</vt:lpstr>
      <vt:lpstr>There appears to be a delay in absorption…</vt:lpstr>
      <vt:lpstr>You need to simulate before you can estimate</vt:lpstr>
      <vt:lpstr>nlmixr2 is an open-source R package</vt:lpstr>
      <vt:lpstr>nlmixr2 is a well-embedded open-source R package</vt:lpstr>
      <vt:lpstr>… and nlmixr2 has some amazing new features!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nlmixr2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nlmixr2 is linked to Ben Guiastrennec's xpose* package that uses ggplot2</vt:lpstr>
      <vt:lpstr>DV vs IPRED using xpose
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nlmixr2 can generate individual graphs using augPred</vt:lpstr>
      <vt:lpstr>nlmixr2 can generate individual graphs using augPred</vt:lpstr>
      <vt:lpstr>use augPred output to plot using your favourite package…</vt:lpstr>
      <vt:lpstr>..like lattice
</vt:lpstr>
      <vt:lpstr>Hands-on session II: running nlmixr2 and diagnostics</vt:lpstr>
      <vt:lpstr>Solved systems and ODEs…</vt:lpstr>
      <vt:lpstr>Running nlmixr2 for a system of ODEs using FOCEI</vt:lpstr>
      <vt:lpstr>nlmixr2 output for FOCEI with ODEs</vt:lpstr>
      <vt:lpstr>Hands-on session III: running nlmixr2 with ODEs and perform model development</vt:lpstr>
      <vt:lpstr>Running nlmixr2: 1 transit compartment</vt:lpstr>
      <vt:lpstr>nlmixr2 output: 1 transit compartment with ODEs using FOCEI</vt:lpstr>
      <vt:lpstr>VPC for one compartment model with a transit compartment using FOCEi
</vt:lpstr>
      <vt:lpstr>|IWRES| by time for first order absorption model with 1 transit compartment using FOCEi 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Comparison of |IWRESI| plots for different absorption models No transit compartment (left), one transit compartment (middle), 5 transit compartments (right)</vt:lpstr>
      <vt:lpstr>Hands-on session III: running nlmixr2 with ODEs and perform model development</vt:lpstr>
      <vt:lpstr>nlmixr2 can read in NONMEM output and create nlmixr2 models to simulate and re-estimate using nonmem2rx and babelmixr2</vt:lpstr>
      <vt:lpstr>Check to see if the NONMEM-generated PRED, IPRED and IWRES values match the values when the model is used to simulate using rxode2
</vt:lpstr>
      <vt:lpstr>The rxode2 object can be used to simulate new regimens: four doses 12 hours apart of 100 mg using 100 subjects
</vt:lpstr>
      <vt:lpstr>Or simulate 100 studies with these NONMEM parameters to capture uncertainty in theta estimates
</vt:lpstr>
      <vt:lpstr>The rxode2 object can be translated to an nlmixr2 object to create individual plots for instance
</vt:lpstr>
      <vt:lpstr>The rxode2 object can be translated to an nlmixr2 object to create VPCs
</vt:lpstr>
      <vt:lpstr>Hands-on session IV: read in NONMEM results using nonmem2rx and run cool stuff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actual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-29.98</vt:lpstr>
      <vt:lpstr>Hands-on session V: running an nlmixr2 posthoc analysis and implementing covariates using mu-referencing</vt:lpstr>
      <vt:lpstr>nlmixr2 output: allometric scaling ODEs using FOCEI Freely estimated exponents: drop of only 1.79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nlmixr2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
</vt:lpstr>
      <vt:lpstr>VPCs to compare the immediate effect model, the effect compartment model, and the turnover simultaneous PKPD model 
</vt:lpstr>
      <vt:lpstr>Hands-on session VI: running nlmixr2 PKPD analysis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233</cp:revision>
  <dcterms:created xsi:type="dcterms:W3CDTF">2016-11-23T19:12:10Z</dcterms:created>
  <dcterms:modified xsi:type="dcterms:W3CDTF">2024-04-08T15:22:19Z</dcterms:modified>
  <cp:category/>
</cp:coreProperties>
</file>